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  <p:sldMasterId id="2147483667" r:id="rId5"/>
    <p:sldMasterId id="2147483652" r:id="rId6"/>
  </p:sldMasterIdLst>
  <p:sldIdLst>
    <p:sldId id="256" r:id="rId7"/>
    <p:sldId id="266" r:id="rId8"/>
    <p:sldId id="257" r:id="rId9"/>
    <p:sldId id="272" r:id="rId10"/>
    <p:sldId id="267" r:id="rId11"/>
    <p:sldId id="260" r:id="rId12"/>
    <p:sldId id="264" r:id="rId13"/>
    <p:sldId id="265" r:id="rId14"/>
    <p:sldId id="268" r:id="rId15"/>
    <p:sldId id="263" r:id="rId16"/>
    <p:sldId id="261" r:id="rId17"/>
    <p:sldId id="270" r:id="rId18"/>
    <p:sldId id="269" r:id="rId19"/>
    <p:sldId id="262" r:id="rId20"/>
    <p:sldId id="273" r:id="rId21"/>
    <p:sldId id="274" r:id="rId22"/>
    <p:sldId id="275" r:id="rId23"/>
    <p:sldId id="277" r:id="rId24"/>
    <p:sldId id="276" r:id="rId25"/>
    <p:sldId id="286" r:id="rId26"/>
    <p:sldId id="285" r:id="rId27"/>
    <p:sldId id="278" r:id="rId28"/>
    <p:sldId id="287" r:id="rId29"/>
    <p:sldId id="288" r:id="rId30"/>
    <p:sldId id="279" r:id="rId31"/>
    <p:sldId id="280" r:id="rId32"/>
    <p:sldId id="281" r:id="rId33"/>
    <p:sldId id="282" r:id="rId34"/>
    <p:sldId id="283" r:id="rId35"/>
    <p:sldId id="284" r:id="rId36"/>
    <p:sldId id="290" r:id="rId37"/>
    <p:sldId id="289" r:id="rId38"/>
    <p:sldId id="291" r:id="rId39"/>
    <p:sldId id="292" r:id="rId40"/>
    <p:sldId id="271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005C"/>
    <a:srgbClr val="E2CA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72"/>
    <p:restoredTop sz="94694"/>
  </p:normalViewPr>
  <p:slideViewPr>
    <p:cSldViewPr snapToGrid="0" snapToObjects="1" showGuides="1">
      <p:cViewPr varScale="1">
        <p:scale>
          <a:sx n="142" d="100"/>
          <a:sy n="142" d="100"/>
        </p:scale>
        <p:origin x="184" y="488"/>
      </p:cViewPr>
      <p:guideLst>
        <p:guide orient="horz" pos="1620"/>
        <p:guide pos="2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Enumerating</a:t>
            </a:r>
            <a:r>
              <a:rPr lang="en-US" baseline="0"/>
              <a:t> Ethnicity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Ethnicity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N. America</c:v>
                </c:pt>
                <c:pt idx="1">
                  <c:v>S. America</c:v>
                </c:pt>
                <c:pt idx="2">
                  <c:v>Africa</c:v>
                </c:pt>
                <c:pt idx="3">
                  <c:v>Europe</c:v>
                </c:pt>
                <c:pt idx="4">
                  <c:v>Asia</c:v>
                </c:pt>
                <c:pt idx="5">
                  <c:v>Oceana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8</c:v>
                </c:pt>
                <c:pt idx="1">
                  <c:v>3</c:v>
                </c:pt>
                <c:pt idx="2">
                  <c:v>4</c:v>
                </c:pt>
                <c:pt idx="3">
                  <c:v>9</c:v>
                </c:pt>
                <c:pt idx="4">
                  <c:v>12</c:v>
                </c:pt>
                <c:pt idx="5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FC-6B42-B95D-1FB482759BCD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Nationality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N. America</c:v>
                </c:pt>
                <c:pt idx="1">
                  <c:v>S. America</c:v>
                </c:pt>
                <c:pt idx="2">
                  <c:v>Africa</c:v>
                </c:pt>
                <c:pt idx="3">
                  <c:v>Europe</c:v>
                </c:pt>
                <c:pt idx="4">
                  <c:v>Asia</c:v>
                </c:pt>
                <c:pt idx="5">
                  <c:v>Oceana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9</c:v>
                </c:pt>
                <c:pt idx="4">
                  <c:v>8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FC-6B42-B95D-1FB482759BCD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Indigenous/Tribe</c:v>
                </c:pt>
              </c:strCache>
            </c:strRef>
          </c:tx>
          <c:spPr>
            <a:solidFill>
              <a:schemeClr val="accent4">
                <a:lumMod val="1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N. America</c:v>
                </c:pt>
                <c:pt idx="1">
                  <c:v>S. America</c:v>
                </c:pt>
                <c:pt idx="2">
                  <c:v>Africa</c:v>
                </c:pt>
                <c:pt idx="3">
                  <c:v>Europe</c:v>
                </c:pt>
                <c:pt idx="4">
                  <c:v>Asia</c:v>
                </c:pt>
                <c:pt idx="5">
                  <c:v>Oceana</c:v>
                </c:pt>
              </c:strCache>
            </c:strRef>
          </c:cat>
          <c:val>
            <c:numRef>
              <c:f>Sheet1!$B$4:$G$4</c:f>
              <c:numCache>
                <c:formatCode>General</c:formatCode>
                <c:ptCount val="6"/>
                <c:pt idx="0">
                  <c:v>2</c:v>
                </c:pt>
                <c:pt idx="1">
                  <c:v>6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7FC-6B42-B95D-1FB482759BCD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Race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N. America</c:v>
                </c:pt>
                <c:pt idx="1">
                  <c:v>S. America</c:v>
                </c:pt>
                <c:pt idx="2">
                  <c:v>Africa</c:v>
                </c:pt>
                <c:pt idx="3">
                  <c:v>Europe</c:v>
                </c:pt>
                <c:pt idx="4">
                  <c:v>Asia</c:v>
                </c:pt>
                <c:pt idx="5">
                  <c:v>Oceana</c:v>
                </c:pt>
              </c:strCache>
            </c:strRef>
          </c:cat>
          <c:val>
            <c:numRef>
              <c:f>Sheet1!$B$5:$G$5</c:f>
              <c:numCache>
                <c:formatCode>General</c:formatCode>
                <c:ptCount val="6"/>
                <c:pt idx="0">
                  <c:v>7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7FC-6B42-B95D-1FB482759B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57000640"/>
        <c:axId val="156744640"/>
      </c:barChart>
      <c:catAx>
        <c:axId val="1570006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744640"/>
        <c:crosses val="autoZero"/>
        <c:auto val="1"/>
        <c:lblAlgn val="ctr"/>
        <c:lblOffset val="100"/>
        <c:noMultiLvlLbl val="0"/>
      </c:catAx>
      <c:valAx>
        <c:axId val="1567446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7000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Enumerating</a:t>
            </a:r>
            <a:r>
              <a:rPr lang="en-US" baseline="0"/>
              <a:t> Ethnicity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N. America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Ethnicity</c:v>
                </c:pt>
                <c:pt idx="1">
                  <c:v>Nationality</c:v>
                </c:pt>
                <c:pt idx="2">
                  <c:v>Indigenous/Tribe</c:v>
                </c:pt>
                <c:pt idx="3">
                  <c:v>Race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0</c:v>
                </c:pt>
                <c:pt idx="2">
                  <c:v>2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C7-3F4C-95FD-67A41D33BF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S. America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Ethnicity</c:v>
                </c:pt>
                <c:pt idx="1">
                  <c:v>Nationality</c:v>
                </c:pt>
                <c:pt idx="2">
                  <c:v>Indigenous/Tribe</c:v>
                </c:pt>
                <c:pt idx="3">
                  <c:v>Race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0</c:v>
                </c:pt>
                <c:pt idx="2">
                  <c:v>6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C7-3F4C-95FD-67A41D33BF8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Africa</c:v>
                </c:pt>
              </c:strCache>
            </c:strRef>
          </c:tx>
          <c:spPr>
            <a:solidFill>
              <a:schemeClr val="accent4">
                <a:lumMod val="1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Ethnicity</c:v>
                </c:pt>
                <c:pt idx="1">
                  <c:v>Nationality</c:v>
                </c:pt>
                <c:pt idx="2">
                  <c:v>Indigenous/Tribe</c:v>
                </c:pt>
                <c:pt idx="3">
                  <c:v>Race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C7-3F4C-95FD-67A41D33BF8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Europe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Ethnicity</c:v>
                </c:pt>
                <c:pt idx="1">
                  <c:v>Nationality</c:v>
                </c:pt>
                <c:pt idx="2">
                  <c:v>Indigenous/Tribe</c:v>
                </c:pt>
                <c:pt idx="3">
                  <c:v>Race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9</c:v>
                </c:pt>
                <c:pt idx="1">
                  <c:v>9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0C7-3F4C-95FD-67A41D33BF8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Asia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Ethnicity</c:v>
                </c:pt>
                <c:pt idx="1">
                  <c:v>Nationality</c:v>
                </c:pt>
                <c:pt idx="2">
                  <c:v>Indigenous/Tribe</c:v>
                </c:pt>
                <c:pt idx="3">
                  <c:v>Race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12</c:v>
                </c:pt>
                <c:pt idx="1">
                  <c:v>8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0C7-3F4C-95FD-67A41D33BF8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Oceana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Ethnicity</c:v>
                </c:pt>
                <c:pt idx="1">
                  <c:v>Nationality</c:v>
                </c:pt>
                <c:pt idx="2">
                  <c:v>Indigenous/Tribe</c:v>
                </c:pt>
                <c:pt idx="3">
                  <c:v>Race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13</c:v>
                </c:pt>
                <c:pt idx="1">
                  <c:v>1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0C7-3F4C-95FD-67A41D33BF8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57000640"/>
        <c:axId val="156744640"/>
      </c:barChart>
      <c:catAx>
        <c:axId val="1570006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744640"/>
        <c:crosses val="autoZero"/>
        <c:auto val="1"/>
        <c:lblAlgn val="ctr"/>
        <c:lblOffset val="100"/>
        <c:noMultiLvlLbl val="0"/>
      </c:catAx>
      <c:valAx>
        <c:axId val="1567446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7000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3426449"/>
            <a:ext cx="1600200" cy="139700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6" name="Picture 5" descr="UW_W 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314" y="4526984"/>
            <a:ext cx="947200" cy="637781"/>
          </a:xfrm>
          <a:prstGeom prst="rect">
            <a:avLst/>
          </a:prstGeom>
        </p:spPr>
      </p:pic>
      <p:pic>
        <p:nvPicPr>
          <p:cNvPr id="10" name="Picture 9" descr="ischool-primary-whit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4526985"/>
            <a:ext cx="2771474" cy="5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0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4" y="1363508"/>
            <a:ext cx="1090095" cy="96362"/>
          </a:xfrm>
          <a:prstGeom prst="rect">
            <a:avLst/>
          </a:prstGeom>
        </p:spPr>
      </p:pic>
      <p:sp>
        <p:nvSpPr>
          <p:cNvPr id="8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447923" y="1724977"/>
            <a:ext cx="8184662" cy="2961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tx1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1" name="Picture 10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4526984"/>
            <a:ext cx="915616" cy="616515"/>
          </a:xfrm>
          <a:prstGeom prst="rect">
            <a:avLst/>
          </a:prstGeom>
        </p:spPr>
      </p:pic>
      <p:pic>
        <p:nvPicPr>
          <p:cNvPr id="12" name="Picture 11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4513547"/>
            <a:ext cx="2771474" cy="5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4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3426449"/>
            <a:ext cx="1600200" cy="1397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4526984"/>
            <a:ext cx="915616" cy="616515"/>
          </a:xfrm>
          <a:prstGeom prst="rect">
            <a:avLst/>
          </a:prstGeom>
        </p:spPr>
      </p:pic>
      <p:pic>
        <p:nvPicPr>
          <p:cNvPr id="11" name="Picture 10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4513547"/>
            <a:ext cx="2771474" cy="5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28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3426449"/>
            <a:ext cx="1600200" cy="139700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6" name="Picture 5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4526984"/>
            <a:ext cx="915616" cy="616515"/>
          </a:xfrm>
          <a:prstGeom prst="rect">
            <a:avLst/>
          </a:prstGeom>
        </p:spPr>
      </p:pic>
      <p:pic>
        <p:nvPicPr>
          <p:cNvPr id="11" name="Picture 10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4513547"/>
            <a:ext cx="2771474" cy="5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381" y="1364403"/>
            <a:ext cx="1103781" cy="96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9031" y="1257178"/>
            <a:ext cx="1103781" cy="96362"/>
          </a:xfrm>
          <a:prstGeom prst="rect">
            <a:avLst/>
          </a:prstGeom>
        </p:spPr>
      </p:pic>
      <p:sp>
        <p:nvSpPr>
          <p:cNvPr id="2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10" name="Picture 9" descr="W Logo_Purple_2685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4526984"/>
            <a:ext cx="915616" cy="616515"/>
          </a:xfrm>
          <a:prstGeom prst="rect">
            <a:avLst/>
          </a:prstGeom>
        </p:spPr>
      </p:pic>
      <p:pic>
        <p:nvPicPr>
          <p:cNvPr id="13" name="Picture 12" descr="ischool-primary-purple-01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9347" y="4513547"/>
            <a:ext cx="2771474" cy="5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1" name="Picture 10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4526984"/>
            <a:ext cx="915616" cy="616515"/>
          </a:xfrm>
          <a:prstGeom prst="rect">
            <a:avLst/>
          </a:prstGeom>
        </p:spPr>
      </p:pic>
      <p:pic>
        <p:nvPicPr>
          <p:cNvPr id="12" name="Picture 11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4513547"/>
            <a:ext cx="2771474" cy="5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sp>
        <p:nvSpPr>
          <p:cNvPr id="10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447923" y="1724977"/>
            <a:ext cx="8184662" cy="2961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tx1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1" name="Picture 10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4526984"/>
            <a:ext cx="915616" cy="616515"/>
          </a:xfrm>
          <a:prstGeom prst="rect">
            <a:avLst/>
          </a:prstGeom>
        </p:spPr>
      </p:pic>
      <p:pic>
        <p:nvPicPr>
          <p:cNvPr id="12" name="Picture 11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4513547"/>
            <a:ext cx="2771474" cy="5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3426449"/>
            <a:ext cx="1600200" cy="1397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7" name="Picture 6" descr="UW_W 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314" y="4526984"/>
            <a:ext cx="947200" cy="637781"/>
          </a:xfrm>
          <a:prstGeom prst="rect">
            <a:avLst/>
          </a:prstGeom>
        </p:spPr>
      </p:pic>
      <p:pic>
        <p:nvPicPr>
          <p:cNvPr id="8" name="Picture 7" descr="ischool-primary-whit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4526985"/>
            <a:ext cx="2771474" cy="5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pic>
        <p:nvPicPr>
          <p:cNvPr id="13" name="Picture 12" descr="UW_W 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314" y="4526984"/>
            <a:ext cx="947200" cy="637781"/>
          </a:xfrm>
          <a:prstGeom prst="rect">
            <a:avLst/>
          </a:prstGeom>
        </p:spPr>
      </p:pic>
      <p:pic>
        <p:nvPicPr>
          <p:cNvPr id="14" name="Picture 13" descr="ischool-primary-whit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4526985"/>
            <a:ext cx="2771474" cy="5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pic>
        <p:nvPicPr>
          <p:cNvPr id="10" name="Picture 9" descr="UW_W 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314" y="4526984"/>
            <a:ext cx="947200" cy="637781"/>
          </a:xfrm>
          <a:prstGeom prst="rect">
            <a:avLst/>
          </a:prstGeom>
        </p:spPr>
      </p:pic>
      <p:pic>
        <p:nvPicPr>
          <p:cNvPr id="11" name="Picture 10" descr="ischool-primary-whit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4526985"/>
            <a:ext cx="2771474" cy="5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447923" y="1724977"/>
            <a:ext cx="8184662" cy="28281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pic>
        <p:nvPicPr>
          <p:cNvPr id="11" name="Picture 10" descr="UW_W 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314" y="4526984"/>
            <a:ext cx="947200" cy="637781"/>
          </a:xfrm>
          <a:prstGeom prst="rect">
            <a:avLst/>
          </a:prstGeom>
        </p:spPr>
      </p:pic>
      <p:pic>
        <p:nvPicPr>
          <p:cNvPr id="14" name="Picture 13" descr="ischool-primary-whit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4526985"/>
            <a:ext cx="2771474" cy="5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1" y="3426449"/>
            <a:ext cx="1597439" cy="139700"/>
          </a:xfrm>
          <a:prstGeom prst="rect">
            <a:avLst/>
          </a:prstGeom>
        </p:spPr>
      </p:pic>
      <p:pic>
        <p:nvPicPr>
          <p:cNvPr id="6" name="Picture 5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4526984"/>
            <a:ext cx="915616" cy="616515"/>
          </a:xfrm>
          <a:prstGeom prst="rect">
            <a:avLst/>
          </a:prstGeom>
        </p:spPr>
      </p:pic>
      <p:pic>
        <p:nvPicPr>
          <p:cNvPr id="11" name="Picture 10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4513547"/>
            <a:ext cx="2771474" cy="5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53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1" y="3426449"/>
            <a:ext cx="1597439" cy="139700"/>
          </a:xfrm>
          <a:prstGeom prst="rect">
            <a:avLst/>
          </a:prstGeom>
        </p:spPr>
      </p:pic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4526984"/>
            <a:ext cx="915616" cy="616515"/>
          </a:xfrm>
          <a:prstGeom prst="rect">
            <a:avLst/>
          </a:prstGeom>
        </p:spPr>
      </p:pic>
      <p:pic>
        <p:nvPicPr>
          <p:cNvPr id="11" name="Picture 10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4513547"/>
            <a:ext cx="2771474" cy="5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91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4" y="1363508"/>
            <a:ext cx="1090095" cy="96362"/>
          </a:xfrm>
          <a:prstGeom prst="rect">
            <a:avLst/>
          </a:prstGeom>
        </p:spPr>
      </p:pic>
      <p:pic>
        <p:nvPicPr>
          <p:cNvPr id="13" name="Picture 12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4526984"/>
            <a:ext cx="915616" cy="616515"/>
          </a:xfrm>
          <a:prstGeom prst="rect">
            <a:avLst/>
          </a:prstGeom>
        </p:spPr>
      </p:pic>
      <p:pic>
        <p:nvPicPr>
          <p:cNvPr id="14" name="Picture 13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4513547"/>
            <a:ext cx="2771474" cy="5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01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4" y="1363508"/>
            <a:ext cx="1090095" cy="96362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2" name="Picture 11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4526984"/>
            <a:ext cx="915616" cy="616515"/>
          </a:xfrm>
          <a:prstGeom prst="rect">
            <a:avLst/>
          </a:prstGeom>
        </p:spPr>
      </p:pic>
      <p:pic>
        <p:nvPicPr>
          <p:cNvPr id="13" name="Picture 12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4513547"/>
            <a:ext cx="2771474" cy="5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92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2CA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66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3" r:id="rId2"/>
    <p:sldLayoutId id="2147483674" r:id="rId3"/>
    <p:sldLayoutId id="2147483675" r:id="rId4"/>
    <p:sldLayoutId id="2147483677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3" r:id="rId2"/>
    <p:sldLayoutId id="2147483663" r:id="rId3"/>
    <p:sldLayoutId id="2147483664" r:id="rId4"/>
    <p:sldLayoutId id="2147483665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60374" y="644993"/>
            <a:ext cx="8254255" cy="2641756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latin typeface="+mn-lt"/>
              </a:rPr>
              <a:t>Tec(h)tonic Race and Ethnicity: Conceptual Structuration of Census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3F972-7F3F-7545-B74A-3B8BEE88EC9F}"/>
              </a:ext>
            </a:extLst>
          </p:cNvPr>
          <p:cNvSpPr txBox="1"/>
          <p:nvPr/>
        </p:nvSpPr>
        <p:spPr>
          <a:xfrm>
            <a:off x="460374" y="3562184"/>
            <a:ext cx="438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Joseph T. Tennis</a:t>
            </a:r>
          </a:p>
        </p:txBody>
      </p:sp>
    </p:spTree>
    <p:extLst>
      <p:ext uri="{BB962C8B-B14F-4D97-AF65-F5344CB8AC3E}">
        <p14:creationId xmlns:p14="http://schemas.microsoft.com/office/powerpoint/2010/main" val="2038487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 dirty="0"/>
              <a:t>Enumerating Race and Ethnicity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354E4B-279F-3348-A211-33A63B54F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14597"/>
              </p:ext>
            </p:extLst>
          </p:nvPr>
        </p:nvGraphicFramePr>
        <p:xfrm>
          <a:off x="460375" y="1406442"/>
          <a:ext cx="8445087" cy="2927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5029">
                  <a:extLst>
                    <a:ext uri="{9D8B030D-6E8A-4147-A177-3AD203B41FA5}">
                      <a16:colId xmlns:a16="http://schemas.microsoft.com/office/drawing/2014/main" val="2586819301"/>
                    </a:ext>
                  </a:extLst>
                </a:gridCol>
                <a:gridCol w="3507059">
                  <a:extLst>
                    <a:ext uri="{9D8B030D-6E8A-4147-A177-3AD203B41FA5}">
                      <a16:colId xmlns:a16="http://schemas.microsoft.com/office/drawing/2014/main" val="865002781"/>
                    </a:ext>
                  </a:extLst>
                </a:gridCol>
                <a:gridCol w="2122999">
                  <a:extLst>
                    <a:ext uri="{9D8B030D-6E8A-4147-A177-3AD203B41FA5}">
                      <a16:colId xmlns:a16="http://schemas.microsoft.com/office/drawing/2014/main" val="2238280988"/>
                    </a:ext>
                  </a:extLst>
                </a:gridCol>
              </a:tblGrid>
              <a:tr h="365877">
                <a:tc>
                  <a:txBody>
                    <a:bodyPr/>
                    <a:lstStyle/>
                    <a:p>
                      <a:r>
                        <a:rPr lang="en-US" dirty="0"/>
                        <a:t>One 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Another Country Equivalence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092336"/>
                  </a:ext>
                </a:extLst>
              </a:tr>
              <a:tr h="365877">
                <a:tc>
                  <a:txBody>
                    <a:bodyPr/>
                    <a:lstStyle/>
                    <a:p>
                      <a:r>
                        <a:rPr lang="en-US" dirty="0"/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Ethnicity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867735"/>
                  </a:ext>
                </a:extLst>
              </a:tr>
              <a:tr h="365877">
                <a:tc>
                  <a:txBody>
                    <a:bodyPr/>
                    <a:lstStyle/>
                    <a:p>
                      <a:r>
                        <a:rPr lang="en-US" dirty="0"/>
                        <a:t>Ethnic Origin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402763"/>
                  </a:ext>
                </a:extLst>
              </a:tr>
              <a:tr h="365877"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Ancestry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Citizenship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860056"/>
                  </a:ext>
                </a:extLst>
              </a:tr>
              <a:tr h="365877">
                <a:tc>
                  <a:txBody>
                    <a:bodyPr/>
                    <a:lstStyle/>
                    <a:p>
                      <a:r>
                        <a:rPr lang="en-US" dirty="0"/>
                        <a:t>Ancestry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660115"/>
                  </a:ext>
                </a:extLst>
              </a:tr>
              <a:tr h="365877">
                <a:tc>
                  <a:txBody>
                    <a:bodyPr/>
                    <a:lstStyle/>
                    <a:p>
                      <a:r>
                        <a:rPr lang="en-US" dirty="0"/>
                        <a:t>Indigenous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812030"/>
                  </a:ext>
                </a:extLst>
              </a:tr>
              <a:tr h="365877">
                <a:tc>
                  <a:txBody>
                    <a:bodyPr/>
                    <a:lstStyle/>
                    <a:p>
                      <a:r>
                        <a:rPr lang="en-US" dirty="0"/>
                        <a:t>Tribal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622726"/>
                  </a:ext>
                </a:extLst>
              </a:tr>
              <a:tr h="365877">
                <a:tc>
                  <a:txBody>
                    <a:bodyPr/>
                    <a:lstStyle/>
                    <a:p>
                      <a:r>
                        <a:rPr lang="en-US" dirty="0"/>
                        <a:t>Aboriginal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84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605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 dirty="0"/>
              <a:t>Enumerating Race and Ethnicity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5" y="1401052"/>
            <a:ext cx="8184662" cy="2964214"/>
          </a:xfrm>
        </p:spPr>
        <p:txBody>
          <a:bodyPr/>
          <a:lstStyle/>
          <a:p>
            <a:r>
              <a:rPr lang="en-US" sz="2000" dirty="0"/>
              <a:t>“Despite the fluidity between the conceptual borders of ethnicity, race, and nationality, at their cores they share a common connotation of ancestry or "community of descent" (Hollinger 1998). Each concept relies on a different type of proof or manifestation of those shared roots - ethnicity discerns it in cultural practices or beliefs (e.g., dress, language, religion), race in perceived physical traits, and nationality through geographic location - yet they all aim to convey an accounting of origins or ancestry. As a result, in the research to be described I have included all three of these terms - and others - as indicators of one underlying concept of origins.” (Morning, 2008 pg. 242)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5803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 dirty="0"/>
              <a:t>Enumerating Race and Ethnicity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5" y="1401052"/>
            <a:ext cx="8184662" cy="2964214"/>
          </a:xfrm>
        </p:spPr>
        <p:txBody>
          <a:bodyPr/>
          <a:lstStyle/>
          <a:p>
            <a:r>
              <a:rPr lang="en-US" dirty="0"/>
              <a:t>1 . Enumeration for political control (</a:t>
            </a:r>
            <a:r>
              <a:rPr lang="en-US" i="1" dirty="0" err="1"/>
              <a:t>compter</a:t>
            </a:r>
            <a:r>
              <a:rPr lang="en-US" i="1" dirty="0"/>
              <a:t> pour </a:t>
            </a:r>
            <a:r>
              <a:rPr lang="en-US" i="1" dirty="0" err="1"/>
              <a:t>dominer</a:t>
            </a:r>
            <a:r>
              <a:rPr lang="en-US" dirty="0"/>
              <a:t>), </a:t>
            </a:r>
          </a:p>
          <a:p>
            <a:r>
              <a:rPr lang="en-US" dirty="0"/>
              <a:t>2. Non-enumeration in the name of national integration (</a:t>
            </a:r>
            <a:r>
              <a:rPr lang="en-US" i="1" dirty="0"/>
              <a:t>ne pas </a:t>
            </a:r>
            <a:r>
              <a:rPr lang="en-US" i="1" dirty="0" err="1"/>
              <a:t>compter</a:t>
            </a:r>
            <a:r>
              <a:rPr lang="en-US" i="1" dirty="0"/>
              <a:t> au nom de </a:t>
            </a:r>
            <a:r>
              <a:rPr lang="en-US" i="1" dirty="0" err="1"/>
              <a:t>l’integration</a:t>
            </a:r>
            <a:r>
              <a:rPr lang="en-US" i="1" dirty="0"/>
              <a:t> </a:t>
            </a:r>
            <a:r>
              <a:rPr lang="en-US" i="1" dirty="0" err="1"/>
              <a:t>nationale</a:t>
            </a:r>
            <a:r>
              <a:rPr lang="en-US" dirty="0"/>
              <a:t>), </a:t>
            </a:r>
          </a:p>
          <a:p>
            <a:r>
              <a:rPr lang="en-US" dirty="0"/>
              <a:t>3. Discourse of national hybridity (</a:t>
            </a:r>
            <a:r>
              <a:rPr lang="en-US" i="1" dirty="0" err="1"/>
              <a:t>compter</a:t>
            </a:r>
            <a:r>
              <a:rPr lang="en-US" i="1" dirty="0"/>
              <a:t> </a:t>
            </a:r>
            <a:r>
              <a:rPr lang="en-US" i="1" dirty="0" err="1"/>
              <a:t>ou</a:t>
            </a:r>
            <a:r>
              <a:rPr lang="en-US" i="1" dirty="0"/>
              <a:t> ne pas </a:t>
            </a:r>
            <a:r>
              <a:rPr lang="en-US" i="1" dirty="0" err="1"/>
              <a:t>compter</a:t>
            </a:r>
            <a:r>
              <a:rPr lang="en-US" i="1" dirty="0"/>
              <a:t> au nom de la </a:t>
            </a:r>
            <a:r>
              <a:rPr lang="en-US" i="1" dirty="0" err="1"/>
              <a:t>mixité</a:t>
            </a:r>
            <a:r>
              <a:rPr lang="en-US" dirty="0"/>
              <a:t>), and </a:t>
            </a:r>
          </a:p>
          <a:p>
            <a:r>
              <a:rPr lang="en-US" dirty="0"/>
              <a:t>4. Enumeration for antidiscrimination (</a:t>
            </a:r>
            <a:r>
              <a:rPr lang="en-US" i="1" dirty="0" err="1"/>
              <a:t>compter</a:t>
            </a:r>
            <a:r>
              <a:rPr lang="en-US" i="1" dirty="0"/>
              <a:t> pour justifier V action positive</a:t>
            </a:r>
            <a:r>
              <a:rPr lang="en-US" dirty="0"/>
              <a:t>). (</a:t>
            </a:r>
            <a:r>
              <a:rPr lang="en-US" dirty="0" err="1"/>
              <a:t>Rallu</a:t>
            </a:r>
            <a:r>
              <a:rPr lang="en-US" dirty="0"/>
              <a:t> et al., 2004 via Morning 2008).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7408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 dirty="0"/>
              <a:t>Enumerating Race and Ethnicity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5" y="1401052"/>
            <a:ext cx="8184662" cy="2964214"/>
          </a:xfrm>
        </p:spPr>
        <p:txBody>
          <a:bodyPr/>
          <a:lstStyle/>
          <a:p>
            <a:r>
              <a:rPr lang="en-US" sz="2000" dirty="0"/>
              <a:t>Common yet different?</a:t>
            </a:r>
          </a:p>
          <a:p>
            <a:endParaRPr lang="en-US" sz="2000" dirty="0"/>
          </a:p>
          <a:p>
            <a:r>
              <a:rPr lang="en-US" sz="2000" dirty="0"/>
              <a:t>How does this inform classification theory?</a:t>
            </a:r>
          </a:p>
        </p:txBody>
      </p:sp>
    </p:spTree>
    <p:extLst>
      <p:ext uri="{BB962C8B-B14F-4D97-AF65-F5344CB8AC3E}">
        <p14:creationId xmlns:p14="http://schemas.microsoft.com/office/powerpoint/2010/main" val="122288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/>
              <a:t>Conceptual Structuration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5" y="1401052"/>
            <a:ext cx="8184662" cy="2964214"/>
          </a:xfrm>
        </p:spPr>
        <p:txBody>
          <a:bodyPr/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9815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/>
              <a:t>Conceptual Structuration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5" y="1401052"/>
            <a:ext cx="8184662" cy="2964214"/>
          </a:xfrm>
        </p:spPr>
        <p:txBody>
          <a:bodyPr/>
          <a:lstStyle/>
          <a:p>
            <a:r>
              <a:rPr lang="en-US" dirty="0"/>
              <a:t>“Based on this sample, it appears that nations in the Americas and in Oceania are most likely to enumerate by </a:t>
            </a:r>
            <a:r>
              <a:rPr lang="en-US" i="1" dirty="0"/>
              <a:t>ethnicity</a:t>
            </a:r>
            <a:r>
              <a:rPr lang="en-US" dirty="0"/>
              <a:t>, while those in Europe and Africa are the least likely. Among the countries that do practice census ethnic classification, the term "</a:t>
            </a:r>
            <a:r>
              <a:rPr lang="en-US" i="1" dirty="0"/>
              <a:t>nationality</a:t>
            </a:r>
            <a:r>
              <a:rPr lang="en-US" dirty="0"/>
              <a:t>" is most likely to be used in eastern Europe and the former Soviet Union, while "</a:t>
            </a:r>
            <a:r>
              <a:rPr lang="en-US" i="1" dirty="0"/>
              <a:t>indigenous status</a:t>
            </a:r>
            <a:r>
              <a:rPr lang="en-US" dirty="0"/>
              <a:t>" is most likely to be a concern in the Americas, as is "race.” (Morning, 2008 pg. 263) emphasis mine.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9561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/>
              <a:t>Conceptual Structuration</a:t>
            </a:r>
            <a:endParaRPr lang="en-US" sz="3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1345DC-728A-4644-B238-077E15437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517041"/>
              </p:ext>
            </p:extLst>
          </p:nvPr>
        </p:nvGraphicFramePr>
        <p:xfrm>
          <a:off x="460375" y="1406442"/>
          <a:ext cx="8445087" cy="2927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5029">
                  <a:extLst>
                    <a:ext uri="{9D8B030D-6E8A-4147-A177-3AD203B41FA5}">
                      <a16:colId xmlns:a16="http://schemas.microsoft.com/office/drawing/2014/main" val="2586819301"/>
                    </a:ext>
                  </a:extLst>
                </a:gridCol>
                <a:gridCol w="3507059">
                  <a:extLst>
                    <a:ext uri="{9D8B030D-6E8A-4147-A177-3AD203B41FA5}">
                      <a16:colId xmlns:a16="http://schemas.microsoft.com/office/drawing/2014/main" val="865002781"/>
                    </a:ext>
                  </a:extLst>
                </a:gridCol>
                <a:gridCol w="2122999">
                  <a:extLst>
                    <a:ext uri="{9D8B030D-6E8A-4147-A177-3AD203B41FA5}">
                      <a16:colId xmlns:a16="http://schemas.microsoft.com/office/drawing/2014/main" val="2238280988"/>
                    </a:ext>
                  </a:extLst>
                </a:gridCol>
              </a:tblGrid>
              <a:tr h="365877">
                <a:tc>
                  <a:txBody>
                    <a:bodyPr/>
                    <a:lstStyle/>
                    <a:p>
                      <a:r>
                        <a:rPr lang="en-US" dirty="0"/>
                        <a:t>One 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Another Country Equivalence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092336"/>
                  </a:ext>
                </a:extLst>
              </a:tr>
              <a:tr h="365877">
                <a:tc>
                  <a:txBody>
                    <a:bodyPr/>
                    <a:lstStyle/>
                    <a:p>
                      <a:r>
                        <a:rPr lang="en-US" dirty="0"/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Ethnicity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867735"/>
                  </a:ext>
                </a:extLst>
              </a:tr>
              <a:tr h="365877">
                <a:tc>
                  <a:txBody>
                    <a:bodyPr/>
                    <a:lstStyle/>
                    <a:p>
                      <a:r>
                        <a:rPr lang="en-US" dirty="0"/>
                        <a:t>Ethnic Origin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402763"/>
                  </a:ext>
                </a:extLst>
              </a:tr>
              <a:tr h="365877"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Ancestry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Citizenship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860056"/>
                  </a:ext>
                </a:extLst>
              </a:tr>
              <a:tr h="365877">
                <a:tc>
                  <a:txBody>
                    <a:bodyPr/>
                    <a:lstStyle/>
                    <a:p>
                      <a:r>
                        <a:rPr lang="en-US" dirty="0"/>
                        <a:t>Ancestry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660115"/>
                  </a:ext>
                </a:extLst>
              </a:tr>
              <a:tr h="365877">
                <a:tc>
                  <a:txBody>
                    <a:bodyPr/>
                    <a:lstStyle/>
                    <a:p>
                      <a:r>
                        <a:rPr lang="en-US" dirty="0"/>
                        <a:t>Indigenous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812030"/>
                  </a:ext>
                </a:extLst>
              </a:tr>
              <a:tr h="365877">
                <a:tc>
                  <a:txBody>
                    <a:bodyPr/>
                    <a:lstStyle/>
                    <a:p>
                      <a:r>
                        <a:rPr lang="en-US" dirty="0"/>
                        <a:t>Tribal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622726"/>
                  </a:ext>
                </a:extLst>
              </a:tr>
              <a:tr h="365877">
                <a:tc>
                  <a:txBody>
                    <a:bodyPr/>
                    <a:lstStyle/>
                    <a:p>
                      <a:r>
                        <a:rPr lang="en-US" dirty="0"/>
                        <a:t>Aboriginal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84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480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/>
              <a:t>Conceptual Structuration</a:t>
            </a:r>
            <a:endParaRPr lang="en-US" sz="3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1345DC-728A-4644-B238-077E15437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373693"/>
              </p:ext>
            </p:extLst>
          </p:nvPr>
        </p:nvGraphicFramePr>
        <p:xfrm>
          <a:off x="460375" y="1390540"/>
          <a:ext cx="8271249" cy="3020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083">
                  <a:extLst>
                    <a:ext uri="{9D8B030D-6E8A-4147-A177-3AD203B41FA5}">
                      <a16:colId xmlns:a16="http://schemas.microsoft.com/office/drawing/2014/main" val="2586819301"/>
                    </a:ext>
                  </a:extLst>
                </a:gridCol>
                <a:gridCol w="3434868">
                  <a:extLst>
                    <a:ext uri="{9D8B030D-6E8A-4147-A177-3AD203B41FA5}">
                      <a16:colId xmlns:a16="http://schemas.microsoft.com/office/drawing/2014/main" val="865002781"/>
                    </a:ext>
                  </a:extLst>
                </a:gridCol>
                <a:gridCol w="2079298">
                  <a:extLst>
                    <a:ext uri="{9D8B030D-6E8A-4147-A177-3AD203B41FA5}">
                      <a16:colId xmlns:a16="http://schemas.microsoft.com/office/drawing/2014/main" val="2238280988"/>
                    </a:ext>
                  </a:extLst>
                </a:gridCol>
              </a:tblGrid>
              <a:tr h="345176">
                <a:tc>
                  <a:txBody>
                    <a:bodyPr/>
                    <a:lstStyle/>
                    <a:p>
                      <a:r>
                        <a:rPr lang="en-US" sz="1600" dirty="0"/>
                        <a:t>Ethnic Enumeration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Ethnic Enumeration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Ethnic Enumeration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092336"/>
                  </a:ext>
                </a:extLst>
              </a:tr>
              <a:tr h="603864">
                <a:tc>
                  <a:txBody>
                    <a:bodyPr/>
                    <a:lstStyle/>
                    <a:p>
                      <a:r>
                        <a:rPr lang="en-US" sz="1600" dirty="0"/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Ethnicity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 you belong to an indigenous group?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867735"/>
                  </a:ext>
                </a:extLst>
              </a:tr>
              <a:tr h="345176">
                <a:tc>
                  <a:txBody>
                    <a:bodyPr/>
                    <a:lstStyle/>
                    <a:p>
                      <a:r>
                        <a:rPr lang="en-US" sz="1600" dirty="0"/>
                        <a:t>Ethnic Origin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Caste/Ethnicity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Family’s local tribe?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402763"/>
                  </a:ext>
                </a:extLst>
              </a:tr>
              <a:tr h="345176">
                <a:tc>
                  <a:txBody>
                    <a:bodyPr/>
                    <a:lstStyle/>
                    <a:p>
                      <a:r>
                        <a:rPr lang="en-US" sz="1600" dirty="0"/>
                        <a:t>Nationality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Cultural and Ethnic 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Write tribe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860056"/>
                  </a:ext>
                </a:extLst>
              </a:tr>
              <a:tr h="345176">
                <a:tc>
                  <a:txBody>
                    <a:bodyPr/>
                    <a:lstStyle/>
                    <a:p>
                      <a:r>
                        <a:rPr lang="en-US" sz="1600" dirty="0"/>
                        <a:t>Ancestry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Ethnic/Dialect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660115"/>
                  </a:ext>
                </a:extLst>
              </a:tr>
              <a:tr h="345176">
                <a:tc>
                  <a:txBody>
                    <a:bodyPr/>
                    <a:lstStyle/>
                    <a:p>
                      <a:r>
                        <a:rPr lang="en-US" sz="1600" dirty="0"/>
                        <a:t>Indigenous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Ethnic Nationality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812030"/>
                  </a:ext>
                </a:extLst>
              </a:tr>
              <a:tr h="345176">
                <a:tc>
                  <a:txBody>
                    <a:bodyPr/>
                    <a:lstStyle/>
                    <a:p>
                      <a:r>
                        <a:rPr lang="en-US" sz="1600" dirty="0"/>
                        <a:t>Tribal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Race or Ethnic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622726"/>
                  </a:ext>
                </a:extLst>
              </a:tr>
              <a:tr h="345176">
                <a:tc>
                  <a:txBody>
                    <a:bodyPr/>
                    <a:lstStyle/>
                    <a:p>
                      <a:r>
                        <a:rPr lang="en-US" sz="1600" dirty="0"/>
                        <a:t>Aboriginal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Citizenship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84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325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5EA333F-FC19-7B4A-84F5-9CBA3A3D28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5225549"/>
              </p:ext>
            </p:extLst>
          </p:nvPr>
        </p:nvGraphicFramePr>
        <p:xfrm>
          <a:off x="516835" y="302150"/>
          <a:ext cx="8094428" cy="4102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7088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5EA333F-FC19-7B4A-84F5-9CBA3A3D28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0048115"/>
              </p:ext>
            </p:extLst>
          </p:nvPr>
        </p:nvGraphicFramePr>
        <p:xfrm>
          <a:off x="437321" y="190831"/>
          <a:ext cx="8237551" cy="4285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80347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60374" y="644993"/>
            <a:ext cx="8254255" cy="2641756"/>
          </a:xfrm>
        </p:spPr>
        <p:txBody>
          <a:bodyPr anchor="b">
            <a:normAutofit/>
          </a:bodyPr>
          <a:lstStyle/>
          <a:p>
            <a:pPr algn="r"/>
            <a:r>
              <a:rPr lang="en-US" strike="sngStrike" dirty="0">
                <a:latin typeface="+mn-lt"/>
              </a:rPr>
              <a:t>Tec(h)tonic Race and Ethnicity: </a:t>
            </a:r>
            <a:r>
              <a:rPr lang="en-US" dirty="0">
                <a:latin typeface="+mn-lt"/>
              </a:rPr>
              <a:t>Conceptual Structuration of Census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3F972-7F3F-7545-B74A-3B8BEE88EC9F}"/>
              </a:ext>
            </a:extLst>
          </p:cNvPr>
          <p:cNvSpPr txBox="1"/>
          <p:nvPr/>
        </p:nvSpPr>
        <p:spPr>
          <a:xfrm>
            <a:off x="460374" y="3562184"/>
            <a:ext cx="438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Joseph T. Tennis</a:t>
            </a:r>
          </a:p>
        </p:txBody>
      </p:sp>
    </p:spTree>
    <p:extLst>
      <p:ext uri="{BB962C8B-B14F-4D97-AF65-F5344CB8AC3E}">
        <p14:creationId xmlns:p14="http://schemas.microsoft.com/office/powerpoint/2010/main" val="3836838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Callout 2">
            <a:extLst>
              <a:ext uri="{FF2B5EF4-FFF2-40B4-BE49-F238E27FC236}">
                <a16:creationId xmlns:a16="http://schemas.microsoft.com/office/drawing/2014/main" id="{B26A78A3-57EE-3147-A491-D348EE6A8247}"/>
              </a:ext>
            </a:extLst>
          </p:cNvPr>
          <p:cNvSpPr/>
          <p:nvPr/>
        </p:nvSpPr>
        <p:spPr>
          <a:xfrm>
            <a:off x="492766" y="1582310"/>
            <a:ext cx="1808607" cy="2846567"/>
          </a:xfrm>
          <a:prstGeom prst="rightArrowCallout">
            <a:avLst/>
          </a:prstGeom>
          <a:noFill/>
          <a:ln w="9525" cap="flat" cmpd="sng" algn="ctr">
            <a:solidFill>
              <a:schemeClr val="accent1">
                <a:alpha val="26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Origin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/>
              <a:t>Conceptual Structuration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65340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Callout 2">
            <a:extLst>
              <a:ext uri="{FF2B5EF4-FFF2-40B4-BE49-F238E27FC236}">
                <a16:creationId xmlns:a16="http://schemas.microsoft.com/office/drawing/2014/main" id="{B26A78A3-57EE-3147-A491-D348EE6A8247}"/>
              </a:ext>
            </a:extLst>
          </p:cNvPr>
          <p:cNvSpPr/>
          <p:nvPr/>
        </p:nvSpPr>
        <p:spPr>
          <a:xfrm>
            <a:off x="492766" y="1582310"/>
            <a:ext cx="1808607" cy="2846567"/>
          </a:xfrm>
          <a:prstGeom prst="rightArrowCallout">
            <a:avLst/>
          </a:prstGeom>
          <a:noFill/>
          <a:ln w="9525" cap="flat" cmpd="sng" algn="ctr">
            <a:solidFill>
              <a:schemeClr val="accent1">
                <a:alpha val="26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Origin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/>
              <a:t>Conceptual Structuration</a:t>
            </a:r>
            <a:endParaRPr lang="en-US" sz="3600" dirty="0"/>
          </a:p>
        </p:txBody>
      </p:sp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AB8F78FB-6959-6140-B4F2-AEB3C7747792}"/>
              </a:ext>
            </a:extLst>
          </p:cNvPr>
          <p:cNvSpPr/>
          <p:nvPr/>
        </p:nvSpPr>
        <p:spPr>
          <a:xfrm>
            <a:off x="1665341" y="1582311"/>
            <a:ext cx="1683009" cy="683812"/>
          </a:xfrm>
          <a:prstGeom prst="rightArrowCallou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/>
              <a:t>Ethnicity</a:t>
            </a: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5B94D424-394D-1344-8CA3-0175F1F584E8}"/>
              </a:ext>
            </a:extLst>
          </p:cNvPr>
          <p:cNvSpPr/>
          <p:nvPr/>
        </p:nvSpPr>
        <p:spPr>
          <a:xfrm>
            <a:off x="1665341" y="2270100"/>
            <a:ext cx="1683009" cy="683813"/>
          </a:xfrm>
          <a:prstGeom prst="rightArrowCallou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/>
              <a:t>Nationality</a:t>
            </a:r>
          </a:p>
        </p:txBody>
      </p:sp>
      <p:sp>
        <p:nvSpPr>
          <p:cNvPr id="8" name="Right Arrow Callout 7">
            <a:extLst>
              <a:ext uri="{FF2B5EF4-FFF2-40B4-BE49-F238E27FC236}">
                <a16:creationId xmlns:a16="http://schemas.microsoft.com/office/drawing/2014/main" id="{86C9D331-AB92-EA4A-B8C3-E6401734A10F}"/>
              </a:ext>
            </a:extLst>
          </p:cNvPr>
          <p:cNvSpPr/>
          <p:nvPr/>
        </p:nvSpPr>
        <p:spPr>
          <a:xfrm>
            <a:off x="1665341" y="3061252"/>
            <a:ext cx="1683009" cy="683813"/>
          </a:xfrm>
          <a:prstGeom prst="rightArrowCallou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Indigenous/Tribe</a:t>
            </a:r>
          </a:p>
        </p:txBody>
      </p:sp>
      <p:sp>
        <p:nvSpPr>
          <p:cNvPr id="9" name="Right Arrow Callout 8">
            <a:extLst>
              <a:ext uri="{FF2B5EF4-FFF2-40B4-BE49-F238E27FC236}">
                <a16:creationId xmlns:a16="http://schemas.microsoft.com/office/drawing/2014/main" id="{BEB05864-61BF-CB4C-9FF9-4D25D382E32D}"/>
              </a:ext>
            </a:extLst>
          </p:cNvPr>
          <p:cNvSpPr/>
          <p:nvPr/>
        </p:nvSpPr>
        <p:spPr>
          <a:xfrm>
            <a:off x="1665341" y="3745064"/>
            <a:ext cx="1683009" cy="683813"/>
          </a:xfrm>
          <a:prstGeom prst="rightArrowCallou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/>
              <a:t>Race</a:t>
            </a:r>
          </a:p>
        </p:txBody>
      </p:sp>
    </p:spTree>
    <p:extLst>
      <p:ext uri="{BB962C8B-B14F-4D97-AF65-F5344CB8AC3E}">
        <p14:creationId xmlns:p14="http://schemas.microsoft.com/office/powerpoint/2010/main" val="3770750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Callout 2">
            <a:extLst>
              <a:ext uri="{FF2B5EF4-FFF2-40B4-BE49-F238E27FC236}">
                <a16:creationId xmlns:a16="http://schemas.microsoft.com/office/drawing/2014/main" id="{B26A78A3-57EE-3147-A491-D348EE6A8247}"/>
              </a:ext>
            </a:extLst>
          </p:cNvPr>
          <p:cNvSpPr/>
          <p:nvPr/>
        </p:nvSpPr>
        <p:spPr>
          <a:xfrm>
            <a:off x="492766" y="1582310"/>
            <a:ext cx="1808607" cy="2846567"/>
          </a:xfrm>
          <a:prstGeom prst="rightArrowCallout">
            <a:avLst/>
          </a:prstGeom>
          <a:noFill/>
          <a:ln w="9525" cap="flat" cmpd="sng" algn="ctr">
            <a:solidFill>
              <a:schemeClr val="accent1">
                <a:alpha val="26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Origin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/>
              <a:t>Conceptual Structuration</a:t>
            </a:r>
            <a:endParaRPr lang="en-US" sz="3600" dirty="0"/>
          </a:p>
        </p:txBody>
      </p:sp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AB8F78FB-6959-6140-B4F2-AEB3C7747792}"/>
              </a:ext>
            </a:extLst>
          </p:cNvPr>
          <p:cNvSpPr/>
          <p:nvPr/>
        </p:nvSpPr>
        <p:spPr>
          <a:xfrm>
            <a:off x="1665341" y="1582311"/>
            <a:ext cx="1683009" cy="683812"/>
          </a:xfrm>
          <a:prstGeom prst="rightArrowCallou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/>
              <a:t>Ethnicity</a:t>
            </a: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5B94D424-394D-1344-8CA3-0175F1F584E8}"/>
              </a:ext>
            </a:extLst>
          </p:cNvPr>
          <p:cNvSpPr/>
          <p:nvPr/>
        </p:nvSpPr>
        <p:spPr>
          <a:xfrm>
            <a:off x="1665341" y="2270100"/>
            <a:ext cx="1683009" cy="683813"/>
          </a:xfrm>
          <a:prstGeom prst="rightArrowCallou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/>
              <a:t>Nationality</a:t>
            </a:r>
          </a:p>
        </p:txBody>
      </p:sp>
      <p:sp>
        <p:nvSpPr>
          <p:cNvPr id="8" name="Right Arrow Callout 7">
            <a:extLst>
              <a:ext uri="{FF2B5EF4-FFF2-40B4-BE49-F238E27FC236}">
                <a16:creationId xmlns:a16="http://schemas.microsoft.com/office/drawing/2014/main" id="{86C9D331-AB92-EA4A-B8C3-E6401734A10F}"/>
              </a:ext>
            </a:extLst>
          </p:cNvPr>
          <p:cNvSpPr/>
          <p:nvPr/>
        </p:nvSpPr>
        <p:spPr>
          <a:xfrm>
            <a:off x="1665341" y="3061252"/>
            <a:ext cx="1683009" cy="683813"/>
          </a:xfrm>
          <a:prstGeom prst="rightArrowCallou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Indigenous/Tribe</a:t>
            </a:r>
          </a:p>
        </p:txBody>
      </p:sp>
      <p:sp>
        <p:nvSpPr>
          <p:cNvPr id="9" name="Right Arrow Callout 8">
            <a:extLst>
              <a:ext uri="{FF2B5EF4-FFF2-40B4-BE49-F238E27FC236}">
                <a16:creationId xmlns:a16="http://schemas.microsoft.com/office/drawing/2014/main" id="{BEB05864-61BF-CB4C-9FF9-4D25D382E32D}"/>
              </a:ext>
            </a:extLst>
          </p:cNvPr>
          <p:cNvSpPr/>
          <p:nvPr/>
        </p:nvSpPr>
        <p:spPr>
          <a:xfrm>
            <a:off x="1665341" y="3745064"/>
            <a:ext cx="1683009" cy="683813"/>
          </a:xfrm>
          <a:prstGeom prst="rightArrowCallou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/>
              <a:t>Race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10BB4C-FA3E-B442-A37A-570F22074599}"/>
              </a:ext>
            </a:extLst>
          </p:cNvPr>
          <p:cNvCxnSpPr>
            <a:cxnSpLocks/>
          </p:cNvCxnSpPr>
          <p:nvPr/>
        </p:nvCxnSpPr>
        <p:spPr>
          <a:xfrm>
            <a:off x="4163265" y="1534602"/>
            <a:ext cx="0" cy="3053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ight Arrow Callout 10">
            <a:extLst>
              <a:ext uri="{FF2B5EF4-FFF2-40B4-BE49-F238E27FC236}">
                <a16:creationId xmlns:a16="http://schemas.microsoft.com/office/drawing/2014/main" id="{5F33B357-4EA8-3148-93B5-EFEEE3C7989E}"/>
              </a:ext>
            </a:extLst>
          </p:cNvPr>
          <p:cNvSpPr/>
          <p:nvPr/>
        </p:nvSpPr>
        <p:spPr>
          <a:xfrm>
            <a:off x="4832852" y="1582310"/>
            <a:ext cx="1808607" cy="2846567"/>
          </a:xfrm>
          <a:prstGeom prst="rightArrowCallou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Origin</a:t>
            </a:r>
          </a:p>
        </p:txBody>
      </p:sp>
      <p:sp>
        <p:nvSpPr>
          <p:cNvPr id="12" name="Right Arrow Callout 11">
            <a:extLst>
              <a:ext uri="{FF2B5EF4-FFF2-40B4-BE49-F238E27FC236}">
                <a16:creationId xmlns:a16="http://schemas.microsoft.com/office/drawing/2014/main" id="{D9FD9298-1ABC-7C48-886E-7901FF765B3F}"/>
              </a:ext>
            </a:extLst>
          </p:cNvPr>
          <p:cNvSpPr/>
          <p:nvPr/>
        </p:nvSpPr>
        <p:spPr>
          <a:xfrm>
            <a:off x="6008079" y="1582311"/>
            <a:ext cx="1683009" cy="683812"/>
          </a:xfrm>
          <a:prstGeom prst="rightArrowCallou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/>
              <a:t>Ethnicity</a:t>
            </a:r>
          </a:p>
        </p:txBody>
      </p:sp>
    </p:spTree>
    <p:extLst>
      <p:ext uri="{BB962C8B-B14F-4D97-AF65-F5344CB8AC3E}">
        <p14:creationId xmlns:p14="http://schemas.microsoft.com/office/powerpoint/2010/main" val="3977859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Callout 2">
            <a:extLst>
              <a:ext uri="{FF2B5EF4-FFF2-40B4-BE49-F238E27FC236}">
                <a16:creationId xmlns:a16="http://schemas.microsoft.com/office/drawing/2014/main" id="{B26A78A3-57EE-3147-A491-D348EE6A8247}"/>
              </a:ext>
            </a:extLst>
          </p:cNvPr>
          <p:cNvSpPr/>
          <p:nvPr/>
        </p:nvSpPr>
        <p:spPr>
          <a:xfrm>
            <a:off x="492766" y="1582310"/>
            <a:ext cx="1808607" cy="2846567"/>
          </a:xfrm>
          <a:prstGeom prst="rightArrowCallout">
            <a:avLst/>
          </a:prstGeom>
          <a:noFill/>
          <a:ln w="9525" cap="flat" cmpd="sng" algn="ctr">
            <a:solidFill>
              <a:schemeClr val="accent1">
                <a:alpha val="26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Origin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/>
              <a:t>Conceptual Structuration</a:t>
            </a:r>
            <a:endParaRPr lang="en-US" sz="3600" dirty="0"/>
          </a:p>
        </p:txBody>
      </p:sp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AB8F78FB-6959-6140-B4F2-AEB3C7747792}"/>
              </a:ext>
            </a:extLst>
          </p:cNvPr>
          <p:cNvSpPr/>
          <p:nvPr/>
        </p:nvSpPr>
        <p:spPr>
          <a:xfrm>
            <a:off x="1665341" y="1582311"/>
            <a:ext cx="1683009" cy="683812"/>
          </a:xfrm>
          <a:prstGeom prst="rightArrowCallou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/>
              <a:t>Ethnicity</a:t>
            </a: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5B94D424-394D-1344-8CA3-0175F1F584E8}"/>
              </a:ext>
            </a:extLst>
          </p:cNvPr>
          <p:cNvSpPr/>
          <p:nvPr/>
        </p:nvSpPr>
        <p:spPr>
          <a:xfrm>
            <a:off x="1665341" y="2270100"/>
            <a:ext cx="1683009" cy="683813"/>
          </a:xfrm>
          <a:prstGeom prst="rightArrowCallou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/>
              <a:t>Nationality</a:t>
            </a:r>
          </a:p>
        </p:txBody>
      </p:sp>
      <p:sp>
        <p:nvSpPr>
          <p:cNvPr id="8" name="Right Arrow Callout 7">
            <a:extLst>
              <a:ext uri="{FF2B5EF4-FFF2-40B4-BE49-F238E27FC236}">
                <a16:creationId xmlns:a16="http://schemas.microsoft.com/office/drawing/2014/main" id="{86C9D331-AB92-EA4A-B8C3-E6401734A10F}"/>
              </a:ext>
            </a:extLst>
          </p:cNvPr>
          <p:cNvSpPr/>
          <p:nvPr/>
        </p:nvSpPr>
        <p:spPr>
          <a:xfrm>
            <a:off x="1665341" y="3061252"/>
            <a:ext cx="1683009" cy="683813"/>
          </a:xfrm>
          <a:prstGeom prst="rightArrowCallou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Indigenous/Tribe</a:t>
            </a:r>
          </a:p>
        </p:txBody>
      </p:sp>
      <p:sp>
        <p:nvSpPr>
          <p:cNvPr id="9" name="Right Arrow Callout 8">
            <a:extLst>
              <a:ext uri="{FF2B5EF4-FFF2-40B4-BE49-F238E27FC236}">
                <a16:creationId xmlns:a16="http://schemas.microsoft.com/office/drawing/2014/main" id="{BEB05864-61BF-CB4C-9FF9-4D25D382E32D}"/>
              </a:ext>
            </a:extLst>
          </p:cNvPr>
          <p:cNvSpPr/>
          <p:nvPr/>
        </p:nvSpPr>
        <p:spPr>
          <a:xfrm>
            <a:off x="1665341" y="3745064"/>
            <a:ext cx="1683009" cy="683813"/>
          </a:xfrm>
          <a:prstGeom prst="rightArrowCallou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/>
              <a:t>Race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10BB4C-FA3E-B442-A37A-570F22074599}"/>
              </a:ext>
            </a:extLst>
          </p:cNvPr>
          <p:cNvCxnSpPr>
            <a:cxnSpLocks/>
          </p:cNvCxnSpPr>
          <p:nvPr/>
        </p:nvCxnSpPr>
        <p:spPr>
          <a:xfrm>
            <a:off x="4163265" y="1534602"/>
            <a:ext cx="0" cy="3053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ight Arrow Callout 10">
            <a:extLst>
              <a:ext uri="{FF2B5EF4-FFF2-40B4-BE49-F238E27FC236}">
                <a16:creationId xmlns:a16="http://schemas.microsoft.com/office/drawing/2014/main" id="{5F33B357-4EA8-3148-93B5-EFEEE3C7989E}"/>
              </a:ext>
            </a:extLst>
          </p:cNvPr>
          <p:cNvSpPr/>
          <p:nvPr/>
        </p:nvSpPr>
        <p:spPr>
          <a:xfrm>
            <a:off x="4832852" y="1582310"/>
            <a:ext cx="1808607" cy="2846567"/>
          </a:xfrm>
          <a:prstGeom prst="rightArrowCallou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Origin</a:t>
            </a:r>
          </a:p>
        </p:txBody>
      </p:sp>
      <p:sp>
        <p:nvSpPr>
          <p:cNvPr id="12" name="Right Arrow Callout 11">
            <a:extLst>
              <a:ext uri="{FF2B5EF4-FFF2-40B4-BE49-F238E27FC236}">
                <a16:creationId xmlns:a16="http://schemas.microsoft.com/office/drawing/2014/main" id="{D9FD9298-1ABC-7C48-886E-7901FF765B3F}"/>
              </a:ext>
            </a:extLst>
          </p:cNvPr>
          <p:cNvSpPr/>
          <p:nvPr/>
        </p:nvSpPr>
        <p:spPr>
          <a:xfrm>
            <a:off x="6008079" y="1582311"/>
            <a:ext cx="1683009" cy="683812"/>
          </a:xfrm>
          <a:prstGeom prst="rightArrowCallout">
            <a:avLst/>
          </a:prstGeom>
          <a:noFill/>
          <a:ln w="9525" cap="flat" cmpd="sng" algn="ctr">
            <a:solidFill>
              <a:schemeClr val="accent1">
                <a:alpha val="22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/>
              <a:t>Ethnicity</a:t>
            </a:r>
          </a:p>
        </p:txBody>
      </p:sp>
      <p:sp>
        <p:nvSpPr>
          <p:cNvPr id="13" name="Right Arrow Callout 12">
            <a:extLst>
              <a:ext uri="{FF2B5EF4-FFF2-40B4-BE49-F238E27FC236}">
                <a16:creationId xmlns:a16="http://schemas.microsoft.com/office/drawing/2014/main" id="{39205871-87FD-BA4E-A545-F1B3DF6A3412}"/>
              </a:ext>
            </a:extLst>
          </p:cNvPr>
          <p:cNvSpPr/>
          <p:nvPr/>
        </p:nvSpPr>
        <p:spPr>
          <a:xfrm>
            <a:off x="7111821" y="1582310"/>
            <a:ext cx="1683009" cy="683813"/>
          </a:xfrm>
          <a:prstGeom prst="rightArrowCallou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/>
              <a:t>Race</a:t>
            </a:r>
          </a:p>
        </p:txBody>
      </p:sp>
    </p:spTree>
    <p:extLst>
      <p:ext uri="{BB962C8B-B14F-4D97-AF65-F5344CB8AC3E}">
        <p14:creationId xmlns:p14="http://schemas.microsoft.com/office/powerpoint/2010/main" val="2191738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Callout 2">
            <a:extLst>
              <a:ext uri="{FF2B5EF4-FFF2-40B4-BE49-F238E27FC236}">
                <a16:creationId xmlns:a16="http://schemas.microsoft.com/office/drawing/2014/main" id="{B26A78A3-57EE-3147-A491-D348EE6A8247}"/>
              </a:ext>
            </a:extLst>
          </p:cNvPr>
          <p:cNvSpPr/>
          <p:nvPr/>
        </p:nvSpPr>
        <p:spPr>
          <a:xfrm>
            <a:off x="492766" y="1582310"/>
            <a:ext cx="1808607" cy="2846567"/>
          </a:xfrm>
          <a:prstGeom prst="rightArrowCallout">
            <a:avLst/>
          </a:prstGeom>
          <a:noFill/>
          <a:ln w="9525" cap="flat" cmpd="sng" algn="ctr">
            <a:solidFill>
              <a:schemeClr val="accent1">
                <a:alpha val="26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Origin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/>
              <a:t>Conceptual Structuration</a:t>
            </a:r>
            <a:endParaRPr lang="en-US" sz="3600" dirty="0"/>
          </a:p>
        </p:txBody>
      </p:sp>
      <p:sp>
        <p:nvSpPr>
          <p:cNvPr id="4" name="Right Arrow Callout 3">
            <a:extLst>
              <a:ext uri="{FF2B5EF4-FFF2-40B4-BE49-F238E27FC236}">
                <a16:creationId xmlns:a16="http://schemas.microsoft.com/office/drawing/2014/main" id="{2A6C9C6F-C46A-C044-9334-5EFC70908887}"/>
              </a:ext>
            </a:extLst>
          </p:cNvPr>
          <p:cNvSpPr/>
          <p:nvPr/>
        </p:nvSpPr>
        <p:spPr>
          <a:xfrm>
            <a:off x="2491895" y="1582309"/>
            <a:ext cx="1808607" cy="2846567"/>
          </a:xfrm>
          <a:prstGeom prst="rightArrowCallout">
            <a:avLst/>
          </a:prstGeom>
          <a:noFill/>
          <a:ln w="9525" cap="flat" cmpd="sng" algn="ctr">
            <a:solidFill>
              <a:schemeClr val="accent1">
                <a:alpha val="26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9AB8AAEE-384B-0143-83C8-069E4B023844}"/>
              </a:ext>
            </a:extLst>
          </p:cNvPr>
          <p:cNvSpPr/>
          <p:nvPr/>
        </p:nvSpPr>
        <p:spPr>
          <a:xfrm>
            <a:off x="4491024" y="1582309"/>
            <a:ext cx="1808607" cy="2846567"/>
          </a:xfrm>
          <a:prstGeom prst="rightArrowCallout">
            <a:avLst/>
          </a:prstGeom>
          <a:noFill/>
          <a:ln w="9525" cap="flat" cmpd="sng" algn="ctr">
            <a:solidFill>
              <a:schemeClr val="accent1">
                <a:alpha val="26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Belonging</a:t>
            </a:r>
          </a:p>
        </p:txBody>
      </p:sp>
    </p:spTree>
    <p:extLst>
      <p:ext uri="{BB962C8B-B14F-4D97-AF65-F5344CB8AC3E}">
        <p14:creationId xmlns:p14="http://schemas.microsoft.com/office/powerpoint/2010/main" val="1640120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/>
              <a:t>Conceptual Structuration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5" y="1401052"/>
            <a:ext cx="8184662" cy="2964214"/>
          </a:xfrm>
        </p:spPr>
        <p:txBody>
          <a:bodyPr/>
          <a:lstStyle/>
          <a:p>
            <a:r>
              <a:rPr lang="en-US" sz="2000" dirty="0"/>
              <a:t>Dissection (Ranganathan, 1967 pg. 353)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C4DAF-22CC-F541-A58D-C20E0041F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909" y="1670050"/>
            <a:ext cx="21463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67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/>
              <a:t>Conceptual Structuration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5" y="1401052"/>
            <a:ext cx="8184662" cy="2964214"/>
          </a:xfrm>
        </p:spPr>
        <p:txBody>
          <a:bodyPr/>
          <a:lstStyle/>
          <a:p>
            <a:r>
              <a:rPr lang="en-US" sz="2000" dirty="0"/>
              <a:t>Lamination (Ranganathan, 1967 pg. 354)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8FAD2-CEEA-4843-9FCB-4839F6D9E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288" y="2304676"/>
            <a:ext cx="49530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65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/>
              <a:t>Conceptual Structuration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5" y="1401052"/>
            <a:ext cx="8184662" cy="2964214"/>
          </a:xfrm>
        </p:spPr>
        <p:txBody>
          <a:bodyPr/>
          <a:lstStyle/>
          <a:p>
            <a:r>
              <a:rPr lang="en-US" sz="2000" dirty="0"/>
              <a:t>Denudation (Ranganathan, 1967 pg. 356)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3D9F6-6B1F-EF4C-9BE5-722EA213F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694" y="2083547"/>
            <a:ext cx="21844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46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/>
              <a:t>Conceptual Structuration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5" y="1401052"/>
            <a:ext cx="8184662" cy="2964214"/>
          </a:xfrm>
        </p:spPr>
        <p:txBody>
          <a:bodyPr/>
          <a:lstStyle/>
          <a:p>
            <a:r>
              <a:rPr lang="en-US" sz="2000" dirty="0"/>
              <a:t>Loose Assemblage (Ranganathan, 1967 pg. 358)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7EB28-A5E5-2843-BB19-F047F1AE7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779" y="2355476"/>
            <a:ext cx="68199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51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/>
              <a:t>Conceptual Structuration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5" y="1401052"/>
            <a:ext cx="8184662" cy="2964214"/>
          </a:xfrm>
        </p:spPr>
        <p:txBody>
          <a:bodyPr/>
          <a:lstStyle/>
          <a:p>
            <a:r>
              <a:rPr lang="en-US" sz="2000" dirty="0"/>
              <a:t>Superimposition(Ranganathan, 1967 pg. 359)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26DAA-02ED-4A48-8C8D-B70FF40A0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894" y="1849159"/>
            <a:ext cx="3827935" cy="26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16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 dirty="0"/>
              <a:t>Outline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5" y="1401052"/>
            <a:ext cx="8184662" cy="2964214"/>
          </a:xfrm>
        </p:spPr>
        <p:txBody>
          <a:bodyPr/>
          <a:lstStyle/>
          <a:p>
            <a:r>
              <a:rPr lang="en-US" sz="2000" dirty="0"/>
              <a:t>Census Data</a:t>
            </a:r>
          </a:p>
          <a:p>
            <a:r>
              <a:rPr lang="en-US" sz="2000" dirty="0"/>
              <a:t>Enumerating Race and Ethnicity</a:t>
            </a:r>
          </a:p>
          <a:p>
            <a:r>
              <a:rPr lang="en-US" sz="2000" dirty="0"/>
              <a:t>Conceptual Structuration</a:t>
            </a:r>
          </a:p>
          <a:p>
            <a:r>
              <a:rPr lang="en-US" sz="2000" dirty="0"/>
              <a:t>Toward the Paper</a:t>
            </a:r>
          </a:p>
        </p:txBody>
      </p:sp>
    </p:spTree>
    <p:extLst>
      <p:ext uri="{BB962C8B-B14F-4D97-AF65-F5344CB8AC3E}">
        <p14:creationId xmlns:p14="http://schemas.microsoft.com/office/powerpoint/2010/main" val="398981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/>
              <a:t>Conceptual Structuration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5" y="1401052"/>
            <a:ext cx="8184662" cy="2964214"/>
          </a:xfrm>
        </p:spPr>
        <p:txBody>
          <a:bodyPr/>
          <a:lstStyle/>
          <a:p>
            <a:r>
              <a:rPr lang="en-US" sz="2000" dirty="0"/>
              <a:t>Dichotomy (Ranganathan, 1967 pg. 360)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 err="1"/>
              <a:t>Decachotomy</a:t>
            </a:r>
            <a:r>
              <a:rPr lang="en-US" sz="2000" dirty="0"/>
              <a:t> (Ranganathan, 1967 pg. 362)</a:t>
            </a:r>
          </a:p>
          <a:p>
            <a:endParaRPr lang="en-US" sz="2000" dirty="0"/>
          </a:p>
          <a:p>
            <a:r>
              <a:rPr lang="en-US" sz="2000" dirty="0"/>
              <a:t>Polychotomy (Ranganathan, 1967 pg. 363)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8584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alpha val="7000"/>
                  </a:schemeClr>
                </a:solidFill>
              </a:rPr>
              <a:t>Conceptual Structuration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5CD51-C756-1249-8FB5-B2166285B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52" y="144626"/>
            <a:ext cx="6899510" cy="41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5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/>
              <a:t>Conceptual Structuration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5" y="1401052"/>
            <a:ext cx="8184662" cy="2964214"/>
          </a:xfrm>
        </p:spPr>
        <p:txBody>
          <a:bodyPr/>
          <a:lstStyle/>
          <a:p>
            <a:r>
              <a:rPr lang="en-US" sz="2000" dirty="0"/>
              <a:t>1 . Enumeration for political control (</a:t>
            </a:r>
            <a:r>
              <a:rPr lang="en-US" sz="2000" i="1" dirty="0" err="1"/>
              <a:t>compter</a:t>
            </a:r>
            <a:r>
              <a:rPr lang="en-US" sz="2000" i="1" dirty="0"/>
              <a:t> pour </a:t>
            </a:r>
            <a:r>
              <a:rPr lang="en-US" sz="2000" i="1" dirty="0" err="1"/>
              <a:t>dominer</a:t>
            </a:r>
            <a:r>
              <a:rPr lang="en-US" sz="2000" dirty="0"/>
              <a:t>), </a:t>
            </a:r>
          </a:p>
          <a:p>
            <a:r>
              <a:rPr lang="en-US" sz="2000" dirty="0"/>
              <a:t>2. Non-enumeration in the name of national integration (</a:t>
            </a:r>
            <a:r>
              <a:rPr lang="en-US" sz="2000" i="1" dirty="0"/>
              <a:t>ne pas </a:t>
            </a:r>
            <a:r>
              <a:rPr lang="en-US" sz="2000" i="1" dirty="0" err="1"/>
              <a:t>compter</a:t>
            </a:r>
            <a:r>
              <a:rPr lang="en-US" sz="2000" i="1" dirty="0"/>
              <a:t> au nom de </a:t>
            </a:r>
            <a:r>
              <a:rPr lang="en-US" sz="2000" i="1" dirty="0" err="1"/>
              <a:t>l’integration</a:t>
            </a:r>
            <a:r>
              <a:rPr lang="en-US" sz="2000" i="1" dirty="0"/>
              <a:t> </a:t>
            </a:r>
            <a:r>
              <a:rPr lang="en-US" sz="2000" i="1" dirty="0" err="1"/>
              <a:t>nationale</a:t>
            </a:r>
            <a:r>
              <a:rPr lang="en-US" sz="2000" dirty="0"/>
              <a:t>), </a:t>
            </a:r>
          </a:p>
          <a:p>
            <a:r>
              <a:rPr lang="en-US" sz="2000" dirty="0"/>
              <a:t>3. Discourse of national hybridity (</a:t>
            </a:r>
            <a:r>
              <a:rPr lang="en-US" sz="2000" i="1" dirty="0" err="1"/>
              <a:t>compter</a:t>
            </a:r>
            <a:r>
              <a:rPr lang="en-US" sz="2000" i="1" dirty="0"/>
              <a:t> </a:t>
            </a:r>
            <a:r>
              <a:rPr lang="en-US" sz="2000" i="1" dirty="0" err="1"/>
              <a:t>ou</a:t>
            </a:r>
            <a:r>
              <a:rPr lang="en-US" sz="2000" i="1" dirty="0"/>
              <a:t> ne pas </a:t>
            </a:r>
            <a:r>
              <a:rPr lang="en-US" sz="2000" i="1" dirty="0" err="1"/>
              <a:t>compter</a:t>
            </a:r>
            <a:r>
              <a:rPr lang="en-US" sz="2000" i="1" dirty="0"/>
              <a:t> au nom de la </a:t>
            </a:r>
            <a:r>
              <a:rPr lang="en-US" sz="2000" i="1" dirty="0" err="1"/>
              <a:t>mixité</a:t>
            </a:r>
            <a:r>
              <a:rPr lang="en-US" sz="2000" dirty="0"/>
              <a:t>), and </a:t>
            </a:r>
          </a:p>
          <a:p>
            <a:r>
              <a:rPr lang="en-US" sz="2000" dirty="0"/>
              <a:t>4. Enumeration for antidiscrimination (</a:t>
            </a:r>
            <a:r>
              <a:rPr lang="en-US" sz="2000" i="1" dirty="0" err="1"/>
              <a:t>compter</a:t>
            </a:r>
            <a:r>
              <a:rPr lang="en-US" sz="2000" i="1" dirty="0"/>
              <a:t> pour justifier V action positive</a:t>
            </a:r>
            <a:r>
              <a:rPr lang="en-US" sz="2000" dirty="0"/>
              <a:t>). (</a:t>
            </a:r>
            <a:r>
              <a:rPr lang="en-US" sz="2000" dirty="0" err="1"/>
              <a:t>Rallu</a:t>
            </a:r>
            <a:r>
              <a:rPr lang="en-US" sz="2000" dirty="0"/>
              <a:t> et al., 2004 via Morning 2008).</a:t>
            </a:r>
          </a:p>
          <a:p>
            <a:endParaRPr lang="en-US" sz="1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8966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 dirty="0"/>
              <a:t>Toward the Paper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5" y="1401052"/>
            <a:ext cx="8184662" cy="2964214"/>
          </a:xfrm>
        </p:spPr>
        <p:txBody>
          <a:bodyPr/>
          <a:lstStyle/>
          <a:p>
            <a:r>
              <a:rPr lang="en-US" sz="2000" dirty="0"/>
              <a:t>Examine case studies for these conceptual </a:t>
            </a:r>
            <a:r>
              <a:rPr lang="en-US" sz="2000" dirty="0" err="1"/>
              <a:t>structurations</a:t>
            </a:r>
            <a:r>
              <a:rPr lang="en-US" sz="2000" dirty="0"/>
              <a:t> and variations thereof.</a:t>
            </a:r>
          </a:p>
          <a:p>
            <a:endParaRPr lang="en-US" sz="2000" dirty="0"/>
          </a:p>
          <a:p>
            <a:r>
              <a:rPr lang="en-US" sz="2000" dirty="0"/>
              <a:t>Document and theorize about links between motivations, categories, and the contours of categories.</a:t>
            </a:r>
          </a:p>
          <a:p>
            <a:endParaRPr lang="en-US" sz="2000" dirty="0"/>
          </a:p>
          <a:p>
            <a:r>
              <a:rPr lang="en-US" sz="2000" dirty="0"/>
              <a:t>Link to literature.</a:t>
            </a:r>
          </a:p>
        </p:txBody>
      </p:sp>
    </p:spTree>
    <p:extLst>
      <p:ext uri="{BB962C8B-B14F-4D97-AF65-F5344CB8AC3E}">
        <p14:creationId xmlns:p14="http://schemas.microsoft.com/office/powerpoint/2010/main" val="2532314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 dirty="0"/>
              <a:t>Thank you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5" y="1401052"/>
            <a:ext cx="8184662" cy="2964214"/>
          </a:xfrm>
        </p:spPr>
        <p:txBody>
          <a:bodyPr/>
          <a:lstStyle/>
          <a:p>
            <a:r>
              <a:rPr lang="en-US" sz="2000" dirty="0"/>
              <a:t>Joseph T. Tennis</a:t>
            </a:r>
          </a:p>
          <a:p>
            <a:endParaRPr lang="en-US" sz="2000" dirty="0"/>
          </a:p>
          <a:p>
            <a:r>
              <a:rPr lang="en-US" sz="2000" dirty="0" err="1"/>
              <a:t>jtennis@uw.edu</a:t>
            </a:r>
            <a:endParaRPr lang="en-US" sz="2000" dirty="0"/>
          </a:p>
          <a:p>
            <a:r>
              <a:rPr lang="en-US" sz="2000" dirty="0" err="1"/>
              <a:t>jt</a:t>
            </a:r>
            <a:r>
              <a:rPr lang="en-US" sz="2000" dirty="0"/>
              <a:t> tennis = google scholar</a:t>
            </a:r>
          </a:p>
          <a:p>
            <a:r>
              <a:rPr lang="en-US" sz="2000" dirty="0" err="1"/>
              <a:t>josephttennis</a:t>
            </a:r>
            <a:r>
              <a:rPr lang="en-US" sz="2000" dirty="0"/>
              <a:t> = twitter</a:t>
            </a:r>
          </a:p>
        </p:txBody>
      </p:sp>
    </p:spTree>
    <p:extLst>
      <p:ext uri="{BB962C8B-B14F-4D97-AF65-F5344CB8AC3E}">
        <p14:creationId xmlns:p14="http://schemas.microsoft.com/office/powerpoint/2010/main" val="1514260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1B520C-A0A4-2F41-981A-D4E33FDF0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59AD5-F1AB-5A49-83EA-54628035F5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375" y="1423283"/>
            <a:ext cx="8184662" cy="3029447"/>
          </a:xfrm>
        </p:spPr>
        <p:txBody>
          <a:bodyPr/>
          <a:lstStyle/>
          <a:p>
            <a:r>
              <a:rPr lang="en-US" sz="1200" dirty="0"/>
              <a:t>Morning, A. (2008). “Ethnic Classification in Global Perspective: A Cross-National Survey of the 2000 Census Round.”  </a:t>
            </a:r>
            <a:r>
              <a:rPr lang="en-US" sz="1200" i="1" dirty="0"/>
              <a:t>Population Research and Policy Review </a:t>
            </a:r>
            <a:r>
              <a:rPr lang="en-US" sz="1200" dirty="0"/>
              <a:t>27(2): 239-272.</a:t>
            </a:r>
          </a:p>
          <a:p>
            <a:br>
              <a:rPr lang="en-US" sz="1200" dirty="0"/>
            </a:br>
            <a:r>
              <a:rPr lang="en-US" sz="1200" dirty="0"/>
              <a:t>Olson, H. (2001). “Patriarchal Structures of Subject Access and Subversive </a:t>
            </a:r>
            <a:r>
              <a:rPr lang="en-US" sz="1200" i="1" dirty="0"/>
              <a:t>Techniques</a:t>
            </a:r>
            <a:r>
              <a:rPr lang="en-US" sz="1200" dirty="0"/>
              <a:t> for Change.”  </a:t>
            </a:r>
            <a:r>
              <a:rPr lang="en-US" sz="1200" i="1" dirty="0"/>
              <a:t>The Canadian Journal of Information and Library Science </a:t>
            </a:r>
            <a:r>
              <a:rPr lang="en-US" sz="1200" dirty="0"/>
              <a:t>26(2/3): 1-29.</a:t>
            </a:r>
          </a:p>
          <a:p>
            <a:endParaRPr lang="en-US" sz="1200" dirty="0"/>
          </a:p>
          <a:p>
            <a:r>
              <a:rPr lang="en-US" sz="1200" dirty="0" err="1"/>
              <a:t>Rallu</a:t>
            </a:r>
            <a:r>
              <a:rPr lang="en-US" sz="1200" dirty="0"/>
              <a:t>, J.-L., </a:t>
            </a:r>
            <a:r>
              <a:rPr lang="en-US" sz="1200" dirty="0" err="1"/>
              <a:t>Piché</a:t>
            </a:r>
            <a:r>
              <a:rPr lang="en-US" sz="1200" dirty="0"/>
              <a:t>, V., &amp; Simon, P. (2004). </a:t>
            </a:r>
            <a:r>
              <a:rPr lang="en-US" sz="1200" dirty="0" err="1"/>
              <a:t>Démographie</a:t>
            </a:r>
            <a:r>
              <a:rPr lang="en-US" sz="1200" dirty="0"/>
              <a:t> et </a:t>
            </a:r>
            <a:r>
              <a:rPr lang="en-US" sz="1200" dirty="0" err="1"/>
              <a:t>Ethnicité</a:t>
            </a:r>
            <a:r>
              <a:rPr lang="en-US" sz="1200" dirty="0"/>
              <a:t>: Une Relation </a:t>
            </a:r>
            <a:r>
              <a:rPr lang="en-US" sz="1200" dirty="0" err="1"/>
              <a:t>Ambiguë</a:t>
            </a:r>
            <a:r>
              <a:rPr lang="en-US" sz="1200" dirty="0"/>
              <a:t>. In G. Caselli, J. Vallin, &amp; G. Wunsch (Eds.), </a:t>
            </a:r>
            <a:r>
              <a:rPr lang="en-US" sz="1200" dirty="0" err="1"/>
              <a:t>Démographie</a:t>
            </a:r>
            <a:r>
              <a:rPr lang="en-US" sz="1200" dirty="0"/>
              <a:t>: </a:t>
            </a:r>
            <a:r>
              <a:rPr lang="en-US" sz="1200" dirty="0" err="1"/>
              <a:t>Analyse</a:t>
            </a:r>
            <a:r>
              <a:rPr lang="en-US" sz="1200" dirty="0"/>
              <a:t> et </a:t>
            </a:r>
            <a:r>
              <a:rPr lang="en-US" sz="1200" dirty="0" err="1"/>
              <a:t>Synthèse</a:t>
            </a:r>
            <a:r>
              <a:rPr lang="en-US" sz="1200" dirty="0"/>
              <a:t> (pp. 481-515). Paris, France: </a:t>
            </a:r>
            <a:r>
              <a:rPr lang="en-US" sz="1200" dirty="0" err="1"/>
              <a:t>Institut</a:t>
            </a:r>
            <a:r>
              <a:rPr lang="en-US" sz="1200" dirty="0"/>
              <a:t> National </a:t>
            </a:r>
            <a:r>
              <a:rPr lang="en-US" sz="1200" dirty="0" err="1"/>
              <a:t>d'Etudes</a:t>
            </a:r>
            <a:r>
              <a:rPr lang="en-US" sz="1200" dirty="0"/>
              <a:t> </a:t>
            </a:r>
            <a:r>
              <a:rPr lang="en-US" sz="1200" dirty="0" err="1"/>
              <a:t>Démographiques</a:t>
            </a:r>
            <a:r>
              <a:rPr lang="en-US" sz="1200" dirty="0"/>
              <a:t>. </a:t>
            </a:r>
          </a:p>
          <a:p>
            <a:br>
              <a:rPr lang="en-US" sz="1200" dirty="0"/>
            </a:br>
            <a:r>
              <a:rPr lang="en-US" sz="1200" dirty="0"/>
              <a:t>Star, Susan Leigh, and Geoffrey Bowker. 2007. “Enacting silence: Residual categories as a challenge for ethics, information systems, and communication.” </a:t>
            </a:r>
            <a:r>
              <a:rPr lang="en-US" sz="1200" i="1" dirty="0"/>
              <a:t>Ethics and Information Technology</a:t>
            </a:r>
            <a:r>
              <a:rPr lang="en-US" sz="1200" dirty="0"/>
              <a:t> 9: 273–280. https://</a:t>
            </a:r>
            <a:r>
              <a:rPr lang="en-US" sz="1200" dirty="0" err="1"/>
              <a:t>doi.org</a:t>
            </a:r>
            <a:r>
              <a:rPr lang="en-US" sz="1200" dirty="0"/>
              <a:t>/10.1007/s10676-007-9141-7</a:t>
            </a:r>
          </a:p>
          <a:p>
            <a:endParaRPr lang="en-US" sz="1200" dirty="0"/>
          </a:p>
          <a:p>
            <a:r>
              <a:rPr lang="en-US" sz="1200" dirty="0"/>
              <a:t>Ranganathan, S. R. (1967). Prolegomena to Library Classification. 3rd Ed. Madras: Asia Publishing House.</a:t>
            </a:r>
          </a:p>
          <a:p>
            <a:br>
              <a:rPr lang="en-US" sz="1200" dirty="0"/>
            </a:br>
            <a:r>
              <a:rPr lang="en-US" sz="1200" dirty="0"/>
              <a:t>Tennis, J. T. (2018). "Intellectual History, History of Ideas, and Subject Ontogeny." (2018). </a:t>
            </a:r>
            <a:r>
              <a:rPr lang="en-US" sz="1200" i="1" dirty="0"/>
              <a:t>Challenges and Opportunities for Knowledge Organization in the Digital Age. Proceedings of the 15th International ISKO Conference 9-11 July 2018, Porto, Portugal. </a:t>
            </a:r>
            <a:r>
              <a:rPr lang="en-US" sz="1200" dirty="0"/>
              <a:t>Advances in Knowledge Organization, Vol 16. 308-313.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928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 dirty="0"/>
              <a:t>Census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5" y="1401052"/>
            <a:ext cx="8184662" cy="2964214"/>
          </a:xfrm>
        </p:spPr>
        <p:txBody>
          <a:bodyPr/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32092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 dirty="0"/>
              <a:t>Census Data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DB13D146-6164-BE4F-9A6B-633F07F13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162" y="0"/>
            <a:ext cx="2723029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E0DE98-2276-A043-8F7D-EA443F0200BC}"/>
              </a:ext>
            </a:extLst>
          </p:cNvPr>
          <p:cNvSpPr txBox="1"/>
          <p:nvPr/>
        </p:nvSpPr>
        <p:spPr>
          <a:xfrm>
            <a:off x="7619191" y="588152"/>
            <a:ext cx="1432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Tehran Census 1869</a:t>
            </a:r>
          </a:p>
        </p:txBody>
      </p:sp>
    </p:spTree>
    <p:extLst>
      <p:ext uri="{BB962C8B-B14F-4D97-AF65-F5344CB8AC3E}">
        <p14:creationId xmlns:p14="http://schemas.microsoft.com/office/powerpoint/2010/main" val="2310118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Census </a:t>
            </a:r>
          </a:p>
          <a:p>
            <a:r>
              <a:rPr lang="en-US" sz="3600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D8B72-12E9-EE44-9A34-151183D8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52" y="144626"/>
            <a:ext cx="6899510" cy="41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79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 dirty="0"/>
              <a:t>Census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5" y="1401052"/>
            <a:ext cx="8184662" cy="2964214"/>
          </a:xfrm>
        </p:spPr>
        <p:txBody>
          <a:bodyPr/>
          <a:lstStyle/>
          <a:p>
            <a:r>
              <a:rPr lang="en-US" sz="2000" dirty="0"/>
              <a:t>Drawn from Ann Morning’s data 1995-2004 (2000 round) censuses:</a:t>
            </a:r>
          </a:p>
          <a:p>
            <a:endParaRPr lang="en-US" sz="1800" dirty="0"/>
          </a:p>
          <a:p>
            <a:r>
              <a:rPr lang="en-US" sz="1800" dirty="0"/>
              <a:t>1. How widespread is census enumeration by ethnicity, in global terms? </a:t>
            </a:r>
          </a:p>
          <a:p>
            <a:r>
              <a:rPr lang="en-US" sz="1800" dirty="0"/>
              <a:t>2. Among national censuses that do enumerate by ethnicity, what approaches do they take, in terms of both their question and answer formats? </a:t>
            </a:r>
          </a:p>
          <a:p>
            <a:r>
              <a:rPr lang="en-US" sz="1800" dirty="0"/>
              <a:t>3. What geographic patterns, if any, do ethnic enumeration practices follow? </a:t>
            </a:r>
          </a:p>
          <a:p>
            <a:r>
              <a:rPr lang="en-US" sz="1800" dirty="0"/>
              <a:t>4. How does the United States' census approach to ethnic enumeration compare to those that are prevalent elsewhere? (pg. 240)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3587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 dirty="0"/>
              <a:t>Census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5" y="1401052"/>
            <a:ext cx="8184662" cy="2964214"/>
          </a:xfrm>
        </p:spPr>
        <p:txBody>
          <a:bodyPr/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8563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230653"/>
            <a:ext cx="8184662" cy="991998"/>
          </a:xfrm>
        </p:spPr>
        <p:txBody>
          <a:bodyPr>
            <a:normAutofit/>
          </a:bodyPr>
          <a:lstStyle/>
          <a:p>
            <a:r>
              <a:rPr lang="en-US" sz="3600" dirty="0"/>
              <a:t>Enumerating Race and Ethnicity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5" y="1401052"/>
            <a:ext cx="8184662" cy="2964214"/>
          </a:xfrm>
        </p:spPr>
        <p:txBody>
          <a:bodyPr/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5788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4b2e83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4b2e83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Custom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DD674F87DEC94FA2C30F1960CE1836" ma:contentTypeVersion="17" ma:contentTypeDescription="Create a new document." ma:contentTypeScope="" ma:versionID="21eb8e9c2ea5f0e52382bc844c722928">
  <xsd:schema xmlns:xsd="http://www.w3.org/2001/XMLSchema" xmlns:xs="http://www.w3.org/2001/XMLSchema" xmlns:p="http://schemas.microsoft.com/office/2006/metadata/properties" xmlns:ns2="1d691abb-7025-4019-a1d5-ed0feadcf9ea" targetNamespace="http://schemas.microsoft.com/office/2006/metadata/properties" ma:root="true" ma:fieldsID="598dfc851dca4cc07285eb50fafc3365" ns2:_="">
    <xsd:import namespace="1d691abb-7025-4019-a1d5-ed0feadcf9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91abb-7025-4019-a1d5-ed0feadcf9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D0436DE-C65E-4A3B-A79C-C9882374DD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691abb-7025-4019-a1d5-ed0feadcf9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AB9F05-74DF-49DA-9D9A-BB5C777B1D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A1E48C-3B9D-4154-837F-527FECFAC63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4023</TotalTime>
  <Words>1107</Words>
  <Application>Microsoft Macintosh PowerPoint</Application>
  <PresentationFormat>On-screen Show (16:9)</PresentationFormat>
  <Paragraphs>160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Encode Sans Normal Black</vt:lpstr>
      <vt:lpstr>Lucida Grande</vt:lpstr>
      <vt:lpstr>Open Sans</vt:lpstr>
      <vt:lpstr>Open Sans Light</vt:lpstr>
      <vt:lpstr>Uni Sans</vt:lpstr>
      <vt:lpstr>Custom Design</vt:lpstr>
      <vt:lpstr>2_Custom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Joseph T Tennis</cp:lastModifiedBy>
  <cp:revision>48</cp:revision>
  <dcterms:created xsi:type="dcterms:W3CDTF">2014-10-14T00:51:43Z</dcterms:created>
  <dcterms:modified xsi:type="dcterms:W3CDTF">2020-10-22T16:38:28Z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0x010100B1DD674F87DEC94FA2C30F1960CE1836</vt:lpwstr>
  </property>
</Properties>
</file>